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66" r:id="rId3"/>
    <p:sldId id="257" r:id="rId4"/>
    <p:sldId id="258" r:id="rId5"/>
    <p:sldId id="259" r:id="rId6"/>
    <p:sldId id="260" r:id="rId7"/>
    <p:sldId id="261" r:id="rId8"/>
    <p:sldId id="262" r:id="rId9"/>
    <p:sldId id="263" r:id="rId10"/>
    <p:sldId id="264" r:id="rId11"/>
    <p:sldId id="265" r:id="rId12"/>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850" autoAdjust="0"/>
  </p:normalViewPr>
  <p:slideViewPr>
    <p:cSldViewPr snapToGrid="0">
      <p:cViewPr varScale="1">
        <p:scale>
          <a:sx n="73" d="100"/>
          <a:sy n="73" d="100"/>
        </p:scale>
        <p:origin x="468"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South_Park"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en.wikipedia.org/wiki/The_Entity_(South_Park)"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441f73033c_0_0: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441f73033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None/>
            </a:pPr>
            <a:r>
              <a:rPr lang="en" sz="1400" b="1">
                <a:latin typeface="Calibri"/>
                <a:ea typeface="Calibri"/>
                <a:cs typeface="Calibri"/>
                <a:sym typeface="Calibri"/>
              </a:rPr>
              <a:t>Speaker:  </a:t>
            </a:r>
            <a:r>
              <a:rPr lang="en" sz="1400">
                <a:latin typeface="Calibri"/>
                <a:ea typeface="Calibri"/>
                <a:cs typeface="Calibri"/>
                <a:sym typeface="Calibri"/>
              </a:rPr>
              <a:t>Craig Fleischman</a:t>
            </a:r>
            <a:endParaRPr sz="1400">
              <a:latin typeface="Calibri"/>
              <a:ea typeface="Calibri"/>
              <a:cs typeface="Calibri"/>
              <a:sym typeface="Calibri"/>
            </a:endParaRPr>
          </a:p>
          <a:p>
            <a:pPr marL="0" marR="0" lvl="0" indent="0" algn="l" rtl="0">
              <a:spcBef>
                <a:spcPts val="0"/>
              </a:spcBef>
              <a:spcAft>
                <a:spcPts val="0"/>
              </a:spcAft>
              <a:buNone/>
            </a:pPr>
            <a:r>
              <a:rPr lang="en" sz="1400" b="1">
                <a:latin typeface="Calibri"/>
                <a:ea typeface="Calibri"/>
                <a:cs typeface="Calibri"/>
                <a:sym typeface="Calibri"/>
              </a:rPr>
              <a:t>Audience: </a:t>
            </a:r>
            <a:r>
              <a:rPr lang="en" sz="1400">
                <a:latin typeface="Calibri"/>
                <a:ea typeface="Calibri"/>
                <a:cs typeface="Calibri"/>
                <a:sym typeface="Calibri"/>
              </a:rPr>
              <a:t> Company Brown Bag</a:t>
            </a:r>
            <a:endParaRPr sz="1400">
              <a:latin typeface="Calibri"/>
              <a:ea typeface="Calibri"/>
              <a:cs typeface="Calibri"/>
              <a:sym typeface="Calibri"/>
            </a:endParaRPr>
          </a:p>
          <a:p>
            <a:pPr marL="0" marR="0" lvl="0" indent="0" algn="l" rtl="0">
              <a:spcBef>
                <a:spcPts val="0"/>
              </a:spcBef>
              <a:spcAft>
                <a:spcPts val="0"/>
              </a:spcAft>
              <a:buNone/>
            </a:pPr>
            <a:r>
              <a:rPr lang="en" sz="1400" b="1">
                <a:latin typeface="Calibri"/>
                <a:ea typeface="Calibri"/>
                <a:cs typeface="Calibri"/>
                <a:sym typeface="Calibri"/>
              </a:rPr>
              <a:t>Armature: </a:t>
            </a:r>
            <a:r>
              <a:rPr lang="en" sz="1400">
                <a:latin typeface="Calibri"/>
                <a:ea typeface="Calibri"/>
                <a:cs typeface="Calibri"/>
                <a:sym typeface="Calibri"/>
              </a:rPr>
              <a:t> Living in an Echo Chamber is euphoric, until you must exit and enter the real world.</a:t>
            </a:r>
            <a:endParaRPr sz="1400">
              <a:latin typeface="Calibri"/>
              <a:ea typeface="Calibri"/>
              <a:cs typeface="Calibri"/>
              <a:sym typeface="Calibri"/>
            </a:endParaRPr>
          </a:p>
          <a:p>
            <a:pPr marL="0" marR="0" lvl="0" indent="0" algn="l" rtl="0">
              <a:spcBef>
                <a:spcPts val="0"/>
              </a:spcBef>
              <a:spcAft>
                <a:spcPts val="0"/>
              </a:spcAft>
              <a:buNone/>
            </a:pPr>
            <a:endParaRPr sz="1400">
              <a:latin typeface="Calibri"/>
              <a:ea typeface="Calibri"/>
              <a:cs typeface="Calibri"/>
              <a:sym typeface="Calibri"/>
            </a:endParaRPr>
          </a:p>
          <a:p>
            <a:pPr marL="0" marR="0" lvl="0" indent="0" algn="l" rtl="0">
              <a:spcBef>
                <a:spcPts val="0"/>
              </a:spcBef>
              <a:spcAft>
                <a:spcPts val="0"/>
              </a:spcAft>
              <a:buNone/>
            </a:pPr>
            <a:r>
              <a:rPr lang="en" sz="1400">
                <a:latin typeface="Calibri"/>
                <a:ea typeface="Calibri"/>
                <a:cs typeface="Calibri"/>
                <a:sym typeface="Calibri"/>
              </a:rPr>
              <a:t>Welcome.  My name is Craig Fleischman.  I’m going to tell a story about the First Human Transporter.</a:t>
            </a:r>
            <a:endParaRPr sz="1400">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441f73033c_0_120: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441f73033c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concludes my presentation.  Thank you for your time.  I will now open it up to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a:t>
            </a:r>
            <a:endParaRPr/>
          </a:p>
          <a:p>
            <a:pPr marL="0" lvl="0" indent="0" algn="l" rtl="0">
              <a:spcBef>
                <a:spcPts val="0"/>
              </a:spcBef>
              <a:spcAft>
                <a:spcPts val="0"/>
              </a:spcAft>
              <a:buNone/>
            </a:pPr>
            <a:r>
              <a:rPr lang="en"/>
              <a:t>Where invisible Ink Helped:</a:t>
            </a:r>
            <a:endParaRPr/>
          </a:p>
          <a:p>
            <a:pPr marL="457200" lvl="0" indent="-298450" algn="l" rtl="0">
              <a:spcBef>
                <a:spcPts val="0"/>
              </a:spcBef>
              <a:spcAft>
                <a:spcPts val="0"/>
              </a:spcAft>
              <a:buSzPts val="1100"/>
              <a:buChar char="-"/>
            </a:pPr>
            <a:r>
              <a:rPr lang="en"/>
              <a:t>Armature forced me to write down the point of the story and verify that everything made sense against it.</a:t>
            </a:r>
            <a:endParaRPr/>
          </a:p>
          <a:p>
            <a:pPr marL="457200" lvl="0" indent="-298450" algn="l" rtl="0">
              <a:spcBef>
                <a:spcPts val="0"/>
              </a:spcBef>
              <a:spcAft>
                <a:spcPts val="0"/>
              </a:spcAft>
              <a:buSzPts val="1100"/>
              <a:buChar char="-"/>
            </a:pPr>
            <a:r>
              <a:rPr lang="en"/>
              <a:t>Removing unnecessary details that didn’t add to the story - especially around the data  (it didn’t help the audience, it was for me :) )  *plus* extra sentences</a:t>
            </a:r>
            <a:endParaRPr/>
          </a:p>
          <a:p>
            <a:pPr marL="457200" lvl="0" indent="-298450" algn="l" rtl="0">
              <a:spcBef>
                <a:spcPts val="0"/>
              </a:spcBef>
              <a:spcAft>
                <a:spcPts val="0"/>
              </a:spcAft>
              <a:buSzPts val="1100"/>
              <a:buChar char="-"/>
            </a:pPr>
            <a:r>
              <a:rPr lang="en"/>
              <a:t>Ensure that everything built upon each other</a:t>
            </a:r>
            <a:endParaRPr/>
          </a:p>
          <a:p>
            <a:pPr marL="0" lvl="0" indent="0" algn="l" rtl="0">
              <a:spcBef>
                <a:spcPts val="0"/>
              </a:spcBef>
              <a:spcAft>
                <a:spcPts val="0"/>
              </a:spcAft>
              <a:buNone/>
            </a:pPr>
            <a:r>
              <a:rPr lang="en"/>
              <a:t>Where invisible Ink is challenged:</a:t>
            </a:r>
            <a:endParaRPr/>
          </a:p>
          <a:p>
            <a:pPr marL="457200" lvl="0" indent="-298450" algn="l" rtl="0">
              <a:spcBef>
                <a:spcPts val="0"/>
              </a:spcBef>
              <a:spcAft>
                <a:spcPts val="0"/>
              </a:spcAft>
              <a:buSzPts val="1100"/>
              <a:buChar char="●"/>
            </a:pPr>
            <a:r>
              <a:rPr lang="en"/>
              <a:t>Predefined presentation outline</a:t>
            </a:r>
            <a:endParaRPr/>
          </a:p>
          <a:p>
            <a:pPr marL="457200" lvl="0" indent="-298450" algn="l" rtl="0">
              <a:spcBef>
                <a:spcPts val="0"/>
              </a:spcBef>
              <a:spcAft>
                <a:spcPts val="0"/>
              </a:spcAft>
              <a:buSzPts val="1100"/>
              <a:buChar char="●"/>
            </a:pPr>
            <a:r>
              <a:rPr lang="en"/>
              <a:t>Trying to push the envelope on creativity → Bigger Risk and Bigger Reward (?)</a:t>
            </a:r>
            <a:endParaRPr/>
          </a:p>
          <a:p>
            <a:pPr marL="457200" lvl="0" indent="-298450" algn="l" rtl="0">
              <a:spcBef>
                <a:spcPts val="0"/>
              </a:spcBef>
              <a:spcAft>
                <a:spcPts val="0"/>
              </a:spcAft>
              <a:buSzPts val="1100"/>
              <a:buChar char="●"/>
            </a:pPr>
            <a:r>
              <a:rPr lang="en"/>
              <a:t>I felt that there was a suggestion that everything in a book/movie was on purpose even if it was a failure.  It seemed like if it worked, it was brilliant writing, and if it didn’t then a huge mistake -- hindsight is 20/20</a:t>
            </a:r>
            <a:endParaRPr/>
          </a:p>
          <a:p>
            <a:pPr marL="0" lvl="0" indent="0" algn="l" rtl="0">
              <a:spcBef>
                <a:spcPts val="0"/>
              </a:spcBef>
              <a:spcAft>
                <a:spcPts val="0"/>
              </a:spcAft>
              <a:buNone/>
            </a:pPr>
            <a:r>
              <a:rPr lang="en"/>
              <a:t>Open Questions:</a:t>
            </a:r>
            <a:endParaRPr/>
          </a:p>
          <a:p>
            <a:pPr marL="457200" lvl="0" indent="-298450" algn="l" rtl="0">
              <a:spcBef>
                <a:spcPts val="0"/>
              </a:spcBef>
              <a:spcAft>
                <a:spcPts val="0"/>
              </a:spcAft>
              <a:buSzPts val="1100"/>
              <a:buChar char="●"/>
            </a:pPr>
            <a:r>
              <a:rPr lang="en"/>
              <a:t>Given the information that is assumed common among screenwriters, why are there weak TV / Movie scripts?</a:t>
            </a:r>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441f73033c_0_108: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441f73033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441f73033c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441f73033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None/>
            </a:pPr>
            <a:r>
              <a:rPr lang="en" sz="1400" b="1" dirty="0">
                <a:latin typeface="Calibri"/>
                <a:ea typeface="Calibri"/>
                <a:cs typeface="Calibri"/>
                <a:sym typeface="Calibri"/>
              </a:rPr>
              <a:t>Speaker:  </a:t>
            </a:r>
            <a:r>
              <a:rPr lang="en" sz="1400" dirty="0">
                <a:latin typeface="Calibri"/>
                <a:ea typeface="Calibri"/>
                <a:cs typeface="Calibri"/>
                <a:sym typeface="Calibri"/>
              </a:rPr>
              <a:t>Craig Fleischman</a:t>
            </a:r>
            <a:endParaRPr sz="1400" dirty="0">
              <a:latin typeface="Calibri"/>
              <a:ea typeface="Calibri"/>
              <a:cs typeface="Calibri"/>
              <a:sym typeface="Calibri"/>
            </a:endParaRPr>
          </a:p>
          <a:p>
            <a:pPr marL="0" marR="0" lvl="0" indent="0" algn="l" rtl="0">
              <a:spcBef>
                <a:spcPts val="0"/>
              </a:spcBef>
              <a:spcAft>
                <a:spcPts val="0"/>
              </a:spcAft>
              <a:buNone/>
            </a:pPr>
            <a:r>
              <a:rPr lang="en" sz="1400" b="1" dirty="0">
                <a:latin typeface="Calibri"/>
                <a:ea typeface="Calibri"/>
                <a:cs typeface="Calibri"/>
                <a:sym typeface="Calibri"/>
              </a:rPr>
              <a:t>Audience: </a:t>
            </a:r>
            <a:r>
              <a:rPr lang="en" sz="1400" dirty="0">
                <a:latin typeface="Calibri"/>
                <a:ea typeface="Calibri"/>
                <a:cs typeface="Calibri"/>
                <a:sym typeface="Calibri"/>
              </a:rPr>
              <a:t> Company Brown Bag</a:t>
            </a:r>
            <a:endParaRPr sz="1400" dirty="0">
              <a:latin typeface="Calibri"/>
              <a:ea typeface="Calibri"/>
              <a:cs typeface="Calibri"/>
              <a:sym typeface="Calibri"/>
            </a:endParaRPr>
          </a:p>
          <a:p>
            <a:pPr marL="0" marR="0" lvl="0" indent="0" algn="l" rtl="0">
              <a:spcBef>
                <a:spcPts val="0"/>
              </a:spcBef>
              <a:spcAft>
                <a:spcPts val="0"/>
              </a:spcAft>
              <a:buNone/>
            </a:pPr>
            <a:r>
              <a:rPr lang="en" sz="1400" b="1" dirty="0">
                <a:latin typeface="Calibri"/>
                <a:ea typeface="Calibri"/>
                <a:cs typeface="Calibri"/>
                <a:sym typeface="Calibri"/>
              </a:rPr>
              <a:t>Armature: </a:t>
            </a:r>
            <a:r>
              <a:rPr lang="en" sz="1400" dirty="0">
                <a:latin typeface="Calibri"/>
                <a:ea typeface="Calibri"/>
                <a:cs typeface="Calibri"/>
                <a:sym typeface="Calibri"/>
              </a:rPr>
              <a:t> Living in an Echo Chamber is euphoric, until you must exit and enter the real world.</a:t>
            </a:r>
            <a:endParaRPr sz="1400" dirty="0">
              <a:latin typeface="Calibri"/>
              <a:ea typeface="Calibri"/>
              <a:cs typeface="Calibri"/>
              <a:sym typeface="Calibri"/>
            </a:endParaRPr>
          </a:p>
          <a:p>
            <a:pPr marL="0" marR="0" lvl="0" indent="0" algn="l" rtl="0">
              <a:spcBef>
                <a:spcPts val="0"/>
              </a:spcBef>
              <a:spcAft>
                <a:spcPts val="0"/>
              </a:spcAft>
              <a:buNone/>
            </a:pPr>
            <a:endParaRPr sz="1400" dirty="0">
              <a:latin typeface="Calibri"/>
              <a:ea typeface="Calibri"/>
              <a:cs typeface="Calibri"/>
              <a:sym typeface="Calibri"/>
            </a:endParaRPr>
          </a:p>
          <a:p>
            <a:pPr marL="0" marR="0" lvl="0" indent="0" algn="l" rtl="0">
              <a:spcBef>
                <a:spcPts val="0"/>
              </a:spcBef>
              <a:spcAft>
                <a:spcPts val="0"/>
              </a:spcAft>
              <a:buNone/>
            </a:pPr>
            <a:r>
              <a:rPr lang="en" sz="1400" dirty="0">
                <a:latin typeface="Calibri"/>
                <a:ea typeface="Calibri"/>
                <a:cs typeface="Calibri"/>
                <a:sym typeface="Calibri"/>
              </a:rPr>
              <a:t>Welcome.  My name is Craig Fleischman.  I’m going to tell a story about the First Human Transporter.</a:t>
            </a:r>
            <a:endParaRPr sz="1400" dirty="0">
              <a:latin typeface="Calibri"/>
              <a:ea typeface="Calibri"/>
              <a:cs typeface="Calibri"/>
              <a:sym typeface="Calibri"/>
            </a:endParaRPr>
          </a:p>
        </p:txBody>
      </p:sp>
    </p:spTree>
    <p:extLst>
      <p:ext uri="{BB962C8B-B14F-4D97-AF65-F5344CB8AC3E}">
        <p14:creationId xmlns:p14="http://schemas.microsoft.com/office/powerpoint/2010/main" val="2855714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41f73033c_0_51:notes"/>
          <p:cNvSpPr>
            <a:spLocks noGrp="1" noRot="1" noChangeAspect="1"/>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41f73033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10 years in the works, a secret project that would change the global transportation industry was leaked to the public.</a:t>
            </a:r>
            <a:endParaRPr/>
          </a:p>
          <a:p>
            <a:pPr marL="457200" lvl="0" indent="-298450" algn="l" rtl="0">
              <a:spcBef>
                <a:spcPts val="0"/>
              </a:spcBef>
              <a:spcAft>
                <a:spcPts val="0"/>
              </a:spcAft>
              <a:buSzPts val="1100"/>
              <a:buChar char="●"/>
            </a:pPr>
            <a:r>
              <a:rPr lang="en"/>
              <a:t>Dean Kamen, the creator of this unknown technology, was considered to be the next Thomas Edison. Kamen already had a series of high-profile inventions under his belt. </a:t>
            </a:r>
            <a:endParaRPr/>
          </a:p>
          <a:p>
            <a:pPr marL="914400" lvl="1" indent="-298450" algn="l" rtl="0">
              <a:spcBef>
                <a:spcPts val="0"/>
              </a:spcBef>
              <a:spcAft>
                <a:spcPts val="0"/>
              </a:spcAft>
              <a:buSzPts val="1100"/>
              <a:buChar char="○"/>
            </a:pPr>
            <a:r>
              <a:rPr lang="en"/>
              <a:t>He created a dialysis machine, </a:t>
            </a:r>
            <a:endParaRPr/>
          </a:p>
          <a:p>
            <a:pPr marL="914400" lvl="1" indent="-298450" algn="l" rtl="0">
              <a:spcBef>
                <a:spcPts val="0"/>
              </a:spcBef>
              <a:spcAft>
                <a:spcPts val="0"/>
              </a:spcAft>
              <a:buSzPts val="1100"/>
              <a:buChar char="○"/>
            </a:pPr>
            <a:r>
              <a:rPr lang="en"/>
              <a:t>A portable insulin pump, </a:t>
            </a:r>
            <a:endParaRPr/>
          </a:p>
          <a:p>
            <a:pPr marL="914400" lvl="1" indent="-298450" algn="l" rtl="0">
              <a:spcBef>
                <a:spcPts val="0"/>
              </a:spcBef>
              <a:spcAft>
                <a:spcPts val="0"/>
              </a:spcAft>
              <a:buSzPts val="1100"/>
              <a:buChar char="○"/>
            </a:pPr>
            <a:r>
              <a:rPr lang="en"/>
              <a:t>And a wheelchair that climbs stairs.</a:t>
            </a:r>
            <a:endParaRPr/>
          </a:p>
          <a:p>
            <a:pPr marL="457200" lvl="0" indent="-298450" algn="l" rtl="0">
              <a:spcBef>
                <a:spcPts val="0"/>
              </a:spcBef>
              <a:spcAft>
                <a:spcPts val="0"/>
              </a:spcAft>
              <a:buSzPts val="1100"/>
              <a:buChar char="●"/>
            </a:pPr>
            <a:r>
              <a:rPr lang="en"/>
              <a:t>The world-wide speculation reached a fever pitch in anticipation.  Internet discussions, believed that the era of a Jetsons-like lifestyle was around the corner.</a:t>
            </a: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441f73033c_0_61: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441f73033c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dk1"/>
              </a:buClr>
              <a:buSzPts val="1100"/>
              <a:buChar char="●"/>
            </a:pPr>
            <a:r>
              <a:rPr lang="en" b="1">
                <a:solidFill>
                  <a:schemeClr val="dk1"/>
                </a:solidFill>
              </a:rPr>
              <a:t>And every day</a:t>
            </a:r>
            <a:endParaRPr b="1">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vision of the new world was sold to everyone</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Kamen hinted that the technology was closer to flying and that Cities would shrink to the point where cars "will not only be undesirable, but unnecessary."</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media frenzy — and the guessing game reached new levels of excitement as leaders who received an early sneak peak kept the frenzy going:</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Apple co-founder Steve Jobs predicted that cities would be redesigned around the device and that it would be even more significant than the personal computer.</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venture capitalist John Doerr predicted the company would be the fastest ever to reach $1 billion in sales.</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Amazon founder Jeff Bezos said that the product is so revolutionary, you'll have no problem selling it.</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Bob Metcalf, who helped to create the Internet said, "I've seen it, and it is […] more important than the Internet,"</a:t>
            </a:r>
            <a:endParaRPr>
              <a:solidFill>
                <a:schemeClr val="dk1"/>
              </a:solidFill>
            </a:endParaRPr>
          </a:p>
          <a:p>
            <a:pPr marL="914400" lvl="1" indent="-298450" algn="l" rtl="0">
              <a:spcBef>
                <a:spcPts val="0"/>
              </a:spcBef>
              <a:spcAft>
                <a:spcPts val="0"/>
              </a:spcAft>
              <a:buSzPts val="1100"/>
              <a:buChar char="○"/>
            </a:pPr>
            <a:r>
              <a:rPr lang="en">
                <a:solidFill>
                  <a:schemeClr val="dk1"/>
                </a:solidFill>
              </a:rPr>
              <a:t>Even </a:t>
            </a:r>
            <a:r>
              <a:rPr lang="en" i="1">
                <a:solidFill>
                  <a:schemeClr val="hlink"/>
                </a:solidFill>
                <a:highlight>
                  <a:srgbClr val="FFFFFF"/>
                </a:highlight>
                <a:uFill>
                  <a:noFill/>
                </a:uFill>
                <a:hlinkClick r:id="rId3"/>
              </a:rPr>
              <a:t>South Park</a:t>
            </a:r>
            <a:r>
              <a:rPr lang="en">
                <a:solidFill>
                  <a:schemeClr val="dk1"/>
                </a:solidFill>
                <a:highlight>
                  <a:srgbClr val="FFFFFF"/>
                </a:highlight>
              </a:rPr>
              <a:t> devoted an entire</a:t>
            </a:r>
            <a:r>
              <a:rPr lang="en">
                <a:highlight>
                  <a:srgbClr val="FFFFFF"/>
                </a:highlight>
                <a:uFill>
                  <a:noFill/>
                </a:uFill>
                <a:hlinkClick r:id="rId4"/>
              </a:rPr>
              <a:t> episode</a:t>
            </a:r>
            <a:r>
              <a:rPr lang="en">
                <a:highlight>
                  <a:srgbClr val="FFFFFF"/>
                </a:highlight>
              </a:rPr>
              <a:t> mak</a:t>
            </a:r>
            <a:r>
              <a:rPr lang="en">
                <a:solidFill>
                  <a:schemeClr val="dk1"/>
                </a:solidFill>
                <a:highlight>
                  <a:srgbClr val="FFFFFF"/>
                </a:highlight>
              </a:rPr>
              <a:t>ing fun of the unknown product prior to the release.</a:t>
            </a:r>
            <a:endParaRPr>
              <a:solidFill>
                <a:schemeClr val="dk1"/>
              </a:solidFill>
              <a:highlight>
                <a:srgbClr val="FFFFFF"/>
              </a:highlight>
            </a:endParaRPr>
          </a:p>
          <a:p>
            <a:pPr marL="457200" lvl="0" indent="-298450" algn="l" rtl="0">
              <a:spcBef>
                <a:spcPts val="0"/>
              </a:spcBef>
              <a:spcAft>
                <a:spcPts val="0"/>
              </a:spcAft>
              <a:buClr>
                <a:schemeClr val="dk1"/>
              </a:buClr>
              <a:buSzPts val="1100"/>
              <a:buChar char="●"/>
            </a:pPr>
            <a:r>
              <a:rPr lang="en">
                <a:solidFill>
                  <a:schemeClr val="dk1"/>
                </a:solidFill>
              </a:rPr>
              <a:t>Kamen piled on even more and said, “it will be to the car, what the car, was to the horse and buggy.”</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441f73033c_0_68: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441f7303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After a year of speculation and a heightened public euphoria, in December 2001, Dean Kamen's mysterious machine was revealed live on ABC’s Good Morning America.</a:t>
            </a:r>
            <a:endParaRPr/>
          </a:p>
          <a:p>
            <a:pPr marL="457200" lvl="0" indent="-298450" algn="l" rtl="0">
              <a:spcBef>
                <a:spcPts val="0"/>
              </a:spcBef>
              <a:spcAft>
                <a:spcPts val="0"/>
              </a:spcAft>
              <a:buSzPts val="1100"/>
              <a:buChar char="●"/>
            </a:pPr>
            <a:r>
              <a:rPr lang="en"/>
              <a:t>It was a Scooter.  The Segway Personal Transporter, a two-wheeled, self-balancing scooter.</a:t>
            </a:r>
            <a:endParaRPr/>
          </a:p>
          <a:p>
            <a:pPr marL="457200" lvl="0" indent="-298450" algn="l" rtl="0">
              <a:spcBef>
                <a:spcPts val="0"/>
              </a:spcBef>
              <a:spcAft>
                <a:spcPts val="0"/>
              </a:spcAft>
              <a:buSzPts val="1100"/>
              <a:buChar char="●"/>
            </a:pPr>
            <a:r>
              <a:rPr lang="en"/>
              <a:t>As Kamen demonstrated the device on live TV, he said, "You stand on this Segway Human Transporter and you think forward and you go forward, if you think backward, you go backward."</a:t>
            </a:r>
            <a:endParaRPr/>
          </a:p>
          <a:p>
            <a:pPr marL="457200" lvl="0" indent="-298450" algn="l" rtl="0">
              <a:spcBef>
                <a:spcPts val="0"/>
              </a:spcBef>
              <a:spcAft>
                <a:spcPts val="0"/>
              </a:spcAft>
              <a:buSzPts val="1100"/>
              <a:buChar char="●"/>
            </a:pPr>
            <a:r>
              <a:rPr lang="en"/>
              <a:t>The factory was built capable of delivering 40,000 units/week</a:t>
            </a:r>
            <a:endParaRPr/>
          </a:p>
          <a:p>
            <a:pPr marL="457200" lvl="0" indent="-298450" algn="l" rtl="0">
              <a:spcBef>
                <a:spcPts val="0"/>
              </a:spcBef>
              <a:spcAft>
                <a:spcPts val="0"/>
              </a:spcAft>
              <a:buSzPts val="1100"/>
              <a:buChar char="●"/>
            </a:pPr>
            <a:r>
              <a:rPr lang="en"/>
              <a:t>Amazon.com would be the only outlet where you could purchase the Segway.</a:t>
            </a:r>
            <a:endParaRPr/>
          </a:p>
          <a:p>
            <a:pPr marL="457200" lvl="0" indent="-298450" algn="l" rtl="0">
              <a:spcBef>
                <a:spcPts val="0"/>
              </a:spcBef>
              <a:spcAft>
                <a:spcPts val="0"/>
              </a:spcAft>
              <a:buSzPts val="1100"/>
              <a:buChar char="●"/>
            </a:pPr>
            <a:r>
              <a:rPr lang="en"/>
              <a:t>The US Post office, FedEx, and countless local and state governments all lined up with future orders that would keep the factory at capacity.</a:t>
            </a:r>
            <a:endParaRPr/>
          </a:p>
          <a:p>
            <a:pPr marL="457200" lvl="0" indent="-298450" algn="l" rtl="0">
              <a:spcBef>
                <a:spcPts val="0"/>
              </a:spcBef>
              <a:spcAft>
                <a:spcPts val="0"/>
              </a:spcAft>
              <a:buSzPts val="1100"/>
              <a:buChar char="●"/>
            </a:pPr>
            <a:r>
              <a:rPr lang="en"/>
              <a:t>The Printing Press, the Light bulb, the Internet and….  The Segway was ready to take its place in history.</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41f73033c_0_77: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41f73033c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Numerous events immediately followed the launch:</a:t>
            </a:r>
            <a:endParaRPr/>
          </a:p>
          <a:p>
            <a:pPr marL="914400" lvl="1" indent="-298450" algn="l" rtl="0">
              <a:spcBef>
                <a:spcPts val="0"/>
              </a:spcBef>
              <a:spcAft>
                <a:spcPts val="0"/>
              </a:spcAft>
              <a:buSzPts val="1100"/>
              <a:buChar char="○"/>
            </a:pPr>
            <a:r>
              <a:rPr lang="en"/>
              <a:t>The Automobile industry began to lobby Congress heavily to stop the device from replacing cars.</a:t>
            </a:r>
            <a:endParaRPr/>
          </a:p>
          <a:p>
            <a:pPr marL="914400" lvl="1" indent="-298450" algn="l" rtl="0">
              <a:spcBef>
                <a:spcPts val="0"/>
              </a:spcBef>
              <a:spcAft>
                <a:spcPts val="0"/>
              </a:spcAft>
              <a:buSzPts val="1100"/>
              <a:buChar char="○"/>
            </a:pPr>
            <a:r>
              <a:rPr lang="en"/>
              <a:t>The sticker shock of the $5000 Segway left most deciding that it could only be for the super wealthy.</a:t>
            </a:r>
            <a:endParaRPr/>
          </a:p>
          <a:p>
            <a:pPr marL="914400" lvl="1" indent="-298450" algn="l" rtl="0">
              <a:spcBef>
                <a:spcPts val="0"/>
              </a:spcBef>
              <a:spcAft>
                <a:spcPts val="0"/>
              </a:spcAft>
              <a:buSzPts val="1100"/>
              <a:buChar char="○"/>
            </a:pPr>
            <a:r>
              <a:rPr lang="en"/>
              <a:t>The fear that haunted Kamen came true quickly.</a:t>
            </a:r>
            <a:endParaRPr/>
          </a:p>
          <a:p>
            <a:pPr marL="1371600" lvl="2" indent="-298450" algn="l" rtl="0">
              <a:spcBef>
                <a:spcPts val="0"/>
              </a:spcBef>
              <a:spcAft>
                <a:spcPts val="0"/>
              </a:spcAft>
              <a:buSzPts val="1100"/>
              <a:buChar char="■"/>
            </a:pPr>
            <a:r>
              <a:rPr lang="en"/>
              <a:t>George W. Bush was recorded falling off the Segway, which made worldwide news</a:t>
            </a:r>
            <a:endParaRPr/>
          </a:p>
          <a:p>
            <a:pPr marL="1371600" lvl="2" indent="-298450" algn="l" rtl="0">
              <a:spcBef>
                <a:spcPts val="0"/>
              </a:spcBef>
              <a:spcAft>
                <a:spcPts val="0"/>
              </a:spcAft>
              <a:buSzPts val="1100"/>
              <a:buChar char="■"/>
            </a:pPr>
            <a:r>
              <a:rPr lang="en"/>
              <a:t>But he wasn’t the last, more celebrities were getting injured and videos were seen regularly on the news.</a:t>
            </a:r>
            <a:endParaRPr/>
          </a:p>
          <a:p>
            <a:pPr marL="914400" lvl="1" indent="-298450" algn="l" rtl="0">
              <a:spcBef>
                <a:spcPts val="0"/>
              </a:spcBef>
              <a:spcAft>
                <a:spcPts val="0"/>
              </a:spcAft>
              <a:buSzPts val="1100"/>
              <a:buChar char="○"/>
            </a:pPr>
            <a:r>
              <a:rPr lang="en"/>
              <a:t>Lawsuits began to mount.</a:t>
            </a:r>
            <a:endParaRPr/>
          </a:p>
          <a:p>
            <a:pPr marL="914400" lvl="1" indent="-298450" algn="l" rtl="0">
              <a:spcBef>
                <a:spcPts val="0"/>
              </a:spcBef>
              <a:spcAft>
                <a:spcPts val="0"/>
              </a:spcAft>
              <a:buSzPts val="1100"/>
              <a:buChar char="○"/>
            </a:pPr>
            <a:r>
              <a:rPr lang="en"/>
              <a:t>Segway ended up recalling all of the personal transporter</a:t>
            </a: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41f73033c_0_88: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441f73033c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b="1"/>
              <a:t>And because of this</a:t>
            </a:r>
            <a:endParaRPr b="1"/>
          </a:p>
          <a:p>
            <a:pPr marL="457200" lvl="0" indent="-298450" algn="l" rtl="0">
              <a:spcBef>
                <a:spcPts val="0"/>
              </a:spcBef>
              <a:spcAft>
                <a:spcPts val="0"/>
              </a:spcAft>
              <a:buSzPts val="1100"/>
              <a:buChar char="●"/>
            </a:pPr>
            <a:r>
              <a:rPr lang="en"/>
              <a:t>Sales never materialized:</a:t>
            </a:r>
            <a:endParaRPr/>
          </a:p>
          <a:p>
            <a:pPr marL="914400" lvl="1" indent="-298450" algn="l" rtl="0">
              <a:spcBef>
                <a:spcPts val="0"/>
              </a:spcBef>
              <a:spcAft>
                <a:spcPts val="0"/>
              </a:spcAft>
              <a:buSzPts val="1100"/>
              <a:buChar char="○"/>
            </a:pPr>
            <a:r>
              <a:rPr lang="en"/>
              <a:t>The largest corporate order was 4 dozen from Disneyland, all other orders by FedEx and others were cancelled.</a:t>
            </a:r>
            <a:endParaRPr/>
          </a:p>
          <a:p>
            <a:pPr marL="914400" lvl="1" indent="-298450" algn="l" rtl="0">
              <a:spcBef>
                <a:spcPts val="0"/>
              </a:spcBef>
              <a:spcAft>
                <a:spcPts val="0"/>
              </a:spcAft>
              <a:buSzPts val="1100"/>
              <a:buChar char="○"/>
            </a:pPr>
            <a:r>
              <a:rPr lang="en"/>
              <a:t>Sales in the first year resulted in 6,000 units. Three years later they sold another 17,000 units</a:t>
            </a:r>
            <a:endParaRPr/>
          </a:p>
          <a:p>
            <a:pPr marL="914400" lvl="1" indent="-298450" algn="l" rtl="0">
              <a:spcBef>
                <a:spcPts val="0"/>
              </a:spcBef>
              <a:spcAft>
                <a:spcPts val="0"/>
              </a:spcAft>
              <a:buSzPts val="1100"/>
              <a:buChar char="○"/>
            </a:pPr>
            <a:r>
              <a:rPr lang="en"/>
              <a:t>In the 7 years after launch, a total of 50,000 units were sold.</a:t>
            </a:r>
            <a:endParaRPr/>
          </a:p>
          <a:p>
            <a:pPr marL="457200" lvl="0" indent="-298450" algn="l" rtl="0">
              <a:spcBef>
                <a:spcPts val="0"/>
              </a:spcBef>
              <a:spcAft>
                <a:spcPts val="0"/>
              </a:spcAft>
              <a:buSzPts val="1100"/>
              <a:buChar char="●"/>
            </a:pPr>
            <a:r>
              <a:rPr lang="en"/>
              <a:t>Unfortunately, most units produced were recalled.</a:t>
            </a: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441f73033c_0_95: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441f73033c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With Sales continuing to be minimal and media coverage regularly sharing accidents, for the next 5 years Segway was up for purchase.</a:t>
            </a:r>
            <a:endParaRPr/>
          </a:p>
          <a:p>
            <a:pPr marL="914400" lvl="1" indent="-298450" algn="l" rtl="0">
              <a:spcBef>
                <a:spcPts val="0"/>
              </a:spcBef>
              <a:spcAft>
                <a:spcPts val="0"/>
              </a:spcAft>
              <a:buSzPts val="1100"/>
              <a:buChar char="○"/>
            </a:pPr>
            <a:r>
              <a:rPr lang="en"/>
              <a:t>Segway was sold to British millionaire James Heselden.</a:t>
            </a:r>
            <a:endParaRPr/>
          </a:p>
          <a:p>
            <a:pPr marL="914400" lvl="1" indent="-298450" algn="l" rtl="0">
              <a:spcBef>
                <a:spcPts val="0"/>
              </a:spcBef>
              <a:spcAft>
                <a:spcPts val="0"/>
              </a:spcAft>
              <a:buSzPts val="1100"/>
              <a:buChar char="○"/>
            </a:pPr>
            <a:r>
              <a:rPr lang="en"/>
              <a:t>Before Heselden could turn the company around, he accidentally rode off a cliff to his death, …  on a Segway.</a:t>
            </a:r>
            <a:endParaRPr/>
          </a:p>
          <a:p>
            <a:pPr marL="914400" lvl="1" indent="-298450" algn="l" rtl="0">
              <a:spcBef>
                <a:spcPts val="0"/>
              </a:spcBef>
              <a:spcAft>
                <a:spcPts val="0"/>
              </a:spcAft>
              <a:buSzPts val="1100"/>
              <a:buChar char="○"/>
            </a:pPr>
            <a:r>
              <a:rPr lang="en"/>
              <a:t>Heselden’s estate sold the company to Summit Strategic Investments and then</a:t>
            </a:r>
            <a:endParaRPr/>
          </a:p>
          <a:p>
            <a:pPr marL="914400" lvl="1" indent="-298450" algn="l" rtl="0">
              <a:spcBef>
                <a:spcPts val="0"/>
              </a:spcBef>
              <a:spcAft>
                <a:spcPts val="0"/>
              </a:spcAft>
              <a:buSzPts val="1100"/>
              <a:buChar char="○"/>
            </a:pPr>
            <a:r>
              <a:rPr lang="en"/>
              <a:t>Two years later sold Segway to a Chinese competitor; </a:t>
            </a:r>
            <a:r>
              <a:rPr lang="en" b="1"/>
              <a:t>NineBot.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441f73033c_0_102: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441f73033c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b="1"/>
              <a:t>And ever since that day</a:t>
            </a:r>
            <a:endParaRPr b="1"/>
          </a:p>
          <a:p>
            <a:pPr marL="457200" lvl="0" indent="-298450" algn="l" rtl="0">
              <a:spcBef>
                <a:spcPts val="0"/>
              </a:spcBef>
              <a:spcAft>
                <a:spcPts val="0"/>
              </a:spcAft>
              <a:buSzPts val="1100"/>
              <a:buChar char="●"/>
            </a:pPr>
            <a:r>
              <a:rPr lang="en"/>
              <a:t>Segway blossomed under NineBot, branching out beyond the one product to 17 products in 4 categories - Professional, Consumer, Law Enforcement, and Industry Robots.</a:t>
            </a:r>
            <a:endParaRPr/>
          </a:p>
          <a:p>
            <a:pPr marL="457200" lvl="0" indent="-298450" algn="l" rtl="0">
              <a:spcBef>
                <a:spcPts val="0"/>
              </a:spcBef>
              <a:spcAft>
                <a:spcPts val="0"/>
              </a:spcAft>
              <a:buSzPts val="1100"/>
              <a:buChar char="●"/>
            </a:pPr>
            <a:r>
              <a:rPr lang="en"/>
              <a:t>Today, Ninebot is capitalizing the international scooter craze, including the exploding ridesharing market.</a:t>
            </a: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992767"/>
            <a:ext cx="8520600" cy="27369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3778833"/>
            <a:ext cx="8520600" cy="10569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474833"/>
            <a:ext cx="8520600" cy="26181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4202967"/>
            <a:ext cx="8520600" cy="17343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867800"/>
            <a:ext cx="8520600" cy="11223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852800"/>
            <a:ext cx="2808000" cy="42393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600200"/>
            <a:ext cx="6367800" cy="54543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644233"/>
            <a:ext cx="4045200" cy="19764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3737433"/>
            <a:ext cx="4045200" cy="16467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965433"/>
            <a:ext cx="3837000" cy="49269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5640767"/>
            <a:ext cx="5998800" cy="80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8" Type="http://schemas.openxmlformats.org/officeDocument/2006/relationships/hyperlink" Target="http://www.nbcnews.com/id/12990143/ns/business-us_business/t/segway-sets-course-stock-market/#.W863jmhKiUk" TargetMode="External"/><Relationship Id="rId13" Type="http://schemas.openxmlformats.org/officeDocument/2006/relationships/hyperlink" Target="https://www.forbes.com/sites/briancaulfield/2010/09/27/steve-jobs-explains-why-were-not-all-riding-a-segway/#283f5ed15edb" TargetMode="External"/><Relationship Id="rId3" Type="http://schemas.openxmlformats.org/officeDocument/2006/relationships/hyperlink" Target="https://www.wired.com/2009/12/1203segway-unveiled/" TargetMode="External"/><Relationship Id="rId7" Type="http://schemas.openxmlformats.org/officeDocument/2006/relationships/hyperlink" Target="https://abcnews.go.com/GMA/story?id=126341&amp;page=1" TargetMode="External"/><Relationship Id="rId12" Type="http://schemas.openxmlformats.org/officeDocument/2006/relationships/hyperlink" Target="https://www.dailymail.co.uk/news/article-479271/Ouch-The-moment-Piers-Morgan-broke-ribs-falling-Segway-said-idiot-proof.html"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hyperlink" Target="https://abcnews.go.com/Technology/story?id=98173&amp;page=1" TargetMode="External"/><Relationship Id="rId11" Type="http://schemas.openxmlformats.org/officeDocument/2006/relationships/hyperlink" Target="http://www.segway.com/products/consumer-lifestyle" TargetMode="External"/><Relationship Id="rId5" Type="http://schemas.openxmlformats.org/officeDocument/2006/relationships/hyperlink" Target="http://www.destination-innovation.com/why-did-the-segway-fail-some-innovation-lessons/" TargetMode="External"/><Relationship Id="rId15" Type="http://schemas.openxmlformats.org/officeDocument/2006/relationships/hyperlink" Target="https://www.imdb.com/title/tt0055683/" TargetMode="External"/><Relationship Id="rId10" Type="http://schemas.openxmlformats.org/officeDocument/2006/relationships/hyperlink" Target="https://msu.edu/~luckie/segway/idea/idea.html" TargetMode="External"/><Relationship Id="rId4" Type="http://schemas.openxmlformats.org/officeDocument/2006/relationships/hyperlink" Target="https://www.wired.com/2003/03/segway/" TargetMode="External"/><Relationship Id="rId9" Type="http://schemas.openxmlformats.org/officeDocument/2006/relationships/hyperlink" Target="http://content.time.com/time/business/article/0,8599,186660,00.html" TargetMode="External"/><Relationship Id="rId14" Type="http://schemas.openxmlformats.org/officeDocument/2006/relationships/hyperlink" Target="http://www.ninebot.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912450" y="3644050"/>
            <a:ext cx="7485900" cy="20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solidFill>
                <a:srgbClr val="434343"/>
              </a:solidFill>
              <a:latin typeface="Calibri"/>
              <a:ea typeface="Calibri"/>
              <a:cs typeface="Calibri"/>
              <a:sym typeface="Calibri"/>
            </a:endParaRPr>
          </a:p>
          <a:p>
            <a:pPr marL="0" lvl="0" indent="0" algn="ctr" rtl="0">
              <a:spcBef>
                <a:spcPts val="0"/>
              </a:spcBef>
              <a:spcAft>
                <a:spcPts val="0"/>
              </a:spcAft>
              <a:buNone/>
            </a:pPr>
            <a:r>
              <a:rPr lang="en">
                <a:solidFill>
                  <a:srgbClr val="434343"/>
                </a:solidFill>
                <a:latin typeface="Calibri"/>
                <a:ea typeface="Calibri"/>
                <a:cs typeface="Calibri"/>
                <a:sym typeface="Calibri"/>
              </a:rPr>
              <a:t>Craig Fleischman</a:t>
            </a:r>
            <a:endParaRPr>
              <a:solidFill>
                <a:srgbClr val="434343"/>
              </a:solidFill>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endParaRPr sz="1800">
              <a:solidFill>
                <a:srgbClr val="434343"/>
              </a:solidFill>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r>
              <a:rPr lang="en" sz="1800">
                <a:solidFill>
                  <a:srgbClr val="666666"/>
                </a:solidFill>
                <a:latin typeface="Calibri"/>
                <a:ea typeface="Calibri"/>
                <a:cs typeface="Calibri"/>
                <a:sym typeface="Calibri"/>
              </a:rPr>
              <a:t>Company Brown Bag</a:t>
            </a:r>
            <a:endParaRPr sz="1800">
              <a:solidFill>
                <a:srgbClr val="666666"/>
              </a:solidFill>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endParaRPr sz="1800">
              <a:solidFill>
                <a:srgbClr val="666666"/>
              </a:solidFill>
              <a:latin typeface="Calibri"/>
              <a:ea typeface="Calibri"/>
              <a:cs typeface="Calibri"/>
              <a:sym typeface="Calibri"/>
            </a:endParaRPr>
          </a:p>
          <a:p>
            <a:pPr marL="0" lvl="0" indent="0" algn="l" rtl="0">
              <a:spcBef>
                <a:spcPts val="0"/>
              </a:spcBef>
              <a:spcAft>
                <a:spcPts val="0"/>
              </a:spcAft>
              <a:buNone/>
            </a:pPr>
            <a:endParaRPr sz="1800">
              <a:solidFill>
                <a:srgbClr val="000000"/>
              </a:solidFill>
              <a:latin typeface="Calibri"/>
              <a:ea typeface="Calibri"/>
              <a:cs typeface="Calibri"/>
              <a:sym typeface="Calibri"/>
            </a:endParaRPr>
          </a:p>
          <a:p>
            <a:pPr marL="0" lvl="0" indent="0" algn="r" rtl="0">
              <a:spcBef>
                <a:spcPts val="0"/>
              </a:spcBef>
              <a:spcAft>
                <a:spcPts val="0"/>
              </a:spcAft>
              <a:buClr>
                <a:schemeClr val="dk1"/>
              </a:buClr>
              <a:buSzPts val="1100"/>
              <a:buFont typeface="Arial"/>
              <a:buNone/>
            </a:pPr>
            <a:r>
              <a:rPr lang="en" sz="1800">
                <a:solidFill>
                  <a:srgbClr val="666666"/>
                </a:solidFill>
                <a:latin typeface="Calibri"/>
                <a:ea typeface="Calibri"/>
                <a:cs typeface="Calibri"/>
                <a:sym typeface="Calibri"/>
              </a:rPr>
              <a:t>October 24, 2018</a:t>
            </a:r>
            <a:endParaRPr sz="1800">
              <a:solidFill>
                <a:srgbClr val="666666"/>
              </a:solidFill>
              <a:latin typeface="Calibri"/>
              <a:ea typeface="Calibri"/>
              <a:cs typeface="Calibri"/>
              <a:sym typeface="Calibri"/>
            </a:endParaRPr>
          </a:p>
        </p:txBody>
      </p:sp>
      <p:sp>
        <p:nvSpPr>
          <p:cNvPr id="55" name="Google Shape;55;p13"/>
          <p:cNvSpPr txBox="1"/>
          <p:nvPr/>
        </p:nvSpPr>
        <p:spPr>
          <a:xfrm>
            <a:off x="478725" y="1621450"/>
            <a:ext cx="8227500" cy="1689900"/>
          </a:xfrm>
          <a:prstGeom prst="rect">
            <a:avLst/>
          </a:prstGeom>
          <a:noFill/>
          <a:ln>
            <a:noFill/>
          </a:ln>
        </p:spPr>
        <p:txBody>
          <a:bodyPr spcFirstLastPara="1" wrap="square" lIns="91425" tIns="91425" rIns="91425" bIns="91425" anchor="t" anchorCtr="0">
            <a:noAutofit/>
          </a:bodyPr>
          <a:lstStyle/>
          <a:p>
            <a:pPr marL="0" lvl="0" indent="0" algn="ctr" rtl="0">
              <a:lnSpc>
                <a:spcPct val="110000"/>
              </a:lnSpc>
              <a:spcBef>
                <a:spcPts val="0"/>
              </a:spcBef>
              <a:spcAft>
                <a:spcPts val="0"/>
              </a:spcAft>
              <a:buNone/>
            </a:pPr>
            <a:r>
              <a:rPr lang="en" sz="4000">
                <a:solidFill>
                  <a:schemeClr val="dk1"/>
                </a:solidFill>
                <a:latin typeface="Calibri"/>
                <a:ea typeface="Calibri"/>
                <a:cs typeface="Calibri"/>
                <a:sym typeface="Calibri"/>
              </a:rPr>
              <a:t>The First Human Transporter</a:t>
            </a:r>
            <a:endParaRPr sz="4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You</a:t>
            </a:r>
            <a:endParaRPr/>
          </a:p>
        </p:txBody>
      </p:sp>
      <p:sp>
        <p:nvSpPr>
          <p:cNvPr id="115" name="Google Shape;115;p21"/>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121" name="Google Shape;121;p22"/>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lnSpc>
                <a:spcPct val="114000"/>
              </a:lnSpc>
              <a:spcBef>
                <a:spcPts val="0"/>
              </a:spcBef>
              <a:spcAft>
                <a:spcPts val="0"/>
              </a:spcAft>
              <a:buNone/>
            </a:pPr>
            <a:r>
              <a:rPr lang="en" sz="1200" u="sng">
                <a:solidFill>
                  <a:schemeClr val="hlink"/>
                </a:solidFill>
                <a:latin typeface="Calibri"/>
                <a:ea typeface="Calibri"/>
                <a:cs typeface="Calibri"/>
                <a:sym typeface="Calibri"/>
                <a:hlinkClick r:id="rId3"/>
              </a:rPr>
              <a:t>https://www.wired.com/2009/12/1203segway-unveiled/</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4"/>
              </a:rPr>
              <a:t>https://www.wired.com/2003/03/segway/</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5"/>
              </a:rPr>
              <a:t>http://www.destination-innovation.com/why-did-the-segway-fail-some-innovation-lessons/</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6"/>
              </a:rPr>
              <a:t>https://abcnews.go.com/Technology/story?id=98173&amp;page=1</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7"/>
              </a:rPr>
              <a:t>https://abcnews.go.com/GMA/story?id=126341&amp;page=1</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8"/>
              </a:rPr>
              <a:t>http://www.nbcnews.com/id/12990143/ns/business-us_business/t/segway-sets-course-stock-market/#.W863jmhKiUk</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9"/>
              </a:rPr>
              <a:t>http://content.time.com/time/business/article/0,8599,186660,00.html</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10"/>
              </a:rPr>
              <a:t>https://msu.edu/~luckie/segway/idea/idea.html</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11"/>
              </a:rPr>
              <a:t>http://www.segway.com/products/consumer-lifestyle</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12"/>
              </a:rPr>
              <a:t>https://www.dailymail.co.uk/news/article-479271/Ouch-The-moment-Piers-Morgan-broke-ribs-falling-Segway-said-idiot-proof.html</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13"/>
              </a:rPr>
              <a:t>https://www.forbes.com/sites/briancaulfield/2010/09/27/steve-jobs-explains-why-were-not-all-riding-a-segway/#283f5ed15edb</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u="sng">
                <a:solidFill>
                  <a:schemeClr val="hlink"/>
                </a:solidFill>
                <a:latin typeface="Calibri"/>
                <a:ea typeface="Calibri"/>
                <a:cs typeface="Calibri"/>
                <a:sym typeface="Calibri"/>
                <a:hlinkClick r:id="rId14"/>
              </a:rPr>
              <a:t>http://www.ninebot.com/</a:t>
            </a:r>
            <a:endParaRPr sz="1200">
              <a:latin typeface="Calibri"/>
              <a:ea typeface="Calibri"/>
              <a:cs typeface="Calibri"/>
              <a:sym typeface="Calibri"/>
            </a:endParaRPr>
          </a:p>
          <a:p>
            <a:pPr marL="0" lvl="0" indent="0" algn="l" rtl="0">
              <a:lnSpc>
                <a:spcPct val="114000"/>
              </a:lnSpc>
              <a:spcBef>
                <a:spcPts val="400"/>
              </a:spcBef>
              <a:spcAft>
                <a:spcPts val="0"/>
              </a:spcAft>
              <a:buNone/>
            </a:pPr>
            <a:r>
              <a:rPr lang="en" sz="1200">
                <a:latin typeface="Calibri"/>
                <a:ea typeface="Calibri"/>
                <a:cs typeface="Calibri"/>
                <a:sym typeface="Calibri"/>
              </a:rPr>
              <a:t>Images outside of Articles:   </a:t>
            </a:r>
            <a:endParaRPr sz="1200">
              <a:latin typeface="Calibri"/>
              <a:ea typeface="Calibri"/>
              <a:cs typeface="Calibri"/>
              <a:sym typeface="Calibri"/>
            </a:endParaRPr>
          </a:p>
          <a:p>
            <a:pPr marL="457200" lvl="0" indent="-304800" algn="l" rtl="0">
              <a:lnSpc>
                <a:spcPct val="114000"/>
              </a:lnSpc>
              <a:spcBef>
                <a:spcPts val="400"/>
              </a:spcBef>
              <a:spcAft>
                <a:spcPts val="0"/>
              </a:spcAft>
              <a:buSzPts val="1200"/>
              <a:buFont typeface="Calibri"/>
              <a:buChar char="●"/>
            </a:pPr>
            <a:r>
              <a:rPr lang="en" sz="1200">
                <a:latin typeface="Calibri"/>
                <a:ea typeface="Calibri"/>
                <a:cs typeface="Calibri"/>
                <a:sym typeface="Calibri"/>
              </a:rPr>
              <a:t>Star Trek Next Generation</a:t>
            </a:r>
            <a:endParaRPr sz="1200">
              <a:latin typeface="Calibri"/>
              <a:ea typeface="Calibri"/>
              <a:cs typeface="Calibri"/>
              <a:sym typeface="Calibri"/>
            </a:endParaRPr>
          </a:p>
          <a:p>
            <a:pPr marL="457200" lvl="0" indent="-304800" algn="l" rtl="0">
              <a:lnSpc>
                <a:spcPct val="114000"/>
              </a:lnSpc>
              <a:spcBef>
                <a:spcPts val="0"/>
              </a:spcBef>
              <a:spcAft>
                <a:spcPts val="0"/>
              </a:spcAft>
              <a:buSzPts val="1200"/>
              <a:buFont typeface="Calibri"/>
              <a:buChar char="●"/>
            </a:pPr>
            <a:r>
              <a:rPr lang="en" sz="1200">
                <a:latin typeface="Calibri"/>
                <a:ea typeface="Calibri"/>
                <a:cs typeface="Calibri"/>
                <a:sym typeface="Calibri"/>
              </a:rPr>
              <a:t>Jetsons:  </a:t>
            </a:r>
            <a:r>
              <a:rPr lang="en" sz="1200" u="sng">
                <a:solidFill>
                  <a:schemeClr val="hlink"/>
                </a:solidFill>
                <a:latin typeface="Calibri"/>
                <a:ea typeface="Calibri"/>
                <a:cs typeface="Calibri"/>
                <a:sym typeface="Calibri"/>
                <a:hlinkClick r:id="rId15"/>
              </a:rPr>
              <a:t>https://www.imdb.com/title/tt0055683/</a:t>
            </a:r>
            <a:r>
              <a:rPr lang="en" sz="1200">
                <a:latin typeface="Calibri"/>
                <a:ea typeface="Calibri"/>
                <a:cs typeface="Calibri"/>
                <a:sym typeface="Calibri"/>
              </a:rPr>
              <a:t> </a:t>
            </a:r>
            <a:endParaRPr sz="1200">
              <a:latin typeface="Calibri"/>
              <a:ea typeface="Calibri"/>
              <a:cs typeface="Calibri"/>
              <a:sym typeface="Calibri"/>
            </a:endParaRPr>
          </a:p>
          <a:p>
            <a:pPr marL="0" lvl="0" indent="0" algn="l" rtl="0">
              <a:lnSpc>
                <a:spcPct val="114000"/>
              </a:lnSpc>
              <a:spcBef>
                <a:spcPts val="400"/>
              </a:spcBef>
              <a:spcAft>
                <a:spcPts val="400"/>
              </a:spcAft>
              <a:buNone/>
            </a:pPr>
            <a:br>
              <a:rPr lang="en" sz="1200">
                <a:latin typeface="Calibri"/>
                <a:ea typeface="Calibri"/>
                <a:cs typeface="Calibri"/>
                <a:sym typeface="Calibri"/>
              </a:rPr>
            </a:br>
            <a:endParaRPr sz="12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p:nvPr/>
        </p:nvSpPr>
        <p:spPr>
          <a:xfrm>
            <a:off x="604800" y="102787"/>
            <a:ext cx="8227500" cy="1689900"/>
          </a:xfrm>
          <a:prstGeom prst="rect">
            <a:avLst/>
          </a:prstGeom>
          <a:noFill/>
          <a:ln>
            <a:noFill/>
          </a:ln>
        </p:spPr>
        <p:txBody>
          <a:bodyPr spcFirstLastPara="1" wrap="square" lIns="91425" tIns="91425" rIns="91425" bIns="91425" anchor="t" anchorCtr="0">
            <a:noAutofit/>
          </a:bodyPr>
          <a:lstStyle/>
          <a:p>
            <a:pPr marL="0" lvl="0" indent="0" algn="ctr" rtl="0">
              <a:lnSpc>
                <a:spcPct val="110000"/>
              </a:lnSpc>
              <a:spcBef>
                <a:spcPts val="0"/>
              </a:spcBef>
              <a:spcAft>
                <a:spcPts val="0"/>
              </a:spcAft>
              <a:buNone/>
            </a:pPr>
            <a:r>
              <a:rPr lang="en" sz="4000" dirty="0">
                <a:solidFill>
                  <a:schemeClr val="dk1"/>
                </a:solidFill>
                <a:latin typeface="Calibri"/>
                <a:ea typeface="Calibri"/>
                <a:cs typeface="Calibri"/>
                <a:sym typeface="Calibri"/>
              </a:rPr>
              <a:t>The First Human Transporter</a:t>
            </a:r>
            <a:endParaRPr sz="4000" dirty="0"/>
          </a:p>
        </p:txBody>
      </p:sp>
      <p:pic>
        <p:nvPicPr>
          <p:cNvPr id="6" name="Google Shape;74;p16">
            <a:extLst>
              <a:ext uri="{FF2B5EF4-FFF2-40B4-BE49-F238E27FC236}">
                <a16:creationId xmlns:a16="http://schemas.microsoft.com/office/drawing/2014/main" id="{16698E19-95FD-4FFC-8CB7-600A149CEEF5}"/>
              </a:ext>
            </a:extLst>
          </p:cNvPr>
          <p:cNvPicPr preferRelativeResize="0"/>
          <p:nvPr/>
        </p:nvPicPr>
        <p:blipFill>
          <a:blip r:embed="rId3">
            <a:alphaModFix/>
          </a:blip>
          <a:stretch>
            <a:fillRect/>
          </a:stretch>
        </p:blipFill>
        <p:spPr>
          <a:xfrm>
            <a:off x="2905125" y="947738"/>
            <a:ext cx="3333750" cy="4962525"/>
          </a:xfrm>
          <a:prstGeom prst="rect">
            <a:avLst/>
          </a:prstGeom>
          <a:noFill/>
          <a:ln>
            <a:noFill/>
          </a:ln>
        </p:spPr>
      </p:pic>
    </p:spTree>
    <p:extLst>
      <p:ext uri="{BB962C8B-B14F-4D97-AF65-F5344CB8AC3E}">
        <p14:creationId xmlns:p14="http://schemas.microsoft.com/office/powerpoint/2010/main" val="624280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Once upon a time</a:t>
            </a:r>
            <a:endParaRPr/>
          </a:p>
        </p:txBody>
      </p:sp>
      <p:pic>
        <p:nvPicPr>
          <p:cNvPr id="61" name="Google Shape;61;p14"/>
          <p:cNvPicPr preferRelativeResize="0"/>
          <p:nvPr/>
        </p:nvPicPr>
        <p:blipFill>
          <a:blip r:embed="rId3">
            <a:alphaModFix/>
          </a:blip>
          <a:stretch>
            <a:fillRect/>
          </a:stretch>
        </p:blipFill>
        <p:spPr>
          <a:xfrm>
            <a:off x="4572000" y="346787"/>
            <a:ext cx="4109626" cy="61644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every day…</a:t>
            </a:r>
            <a:endParaRPr/>
          </a:p>
        </p:txBody>
      </p:sp>
      <p:pic>
        <p:nvPicPr>
          <p:cNvPr id="67" name="Google Shape;67;p15"/>
          <p:cNvPicPr preferRelativeResize="0"/>
          <p:nvPr/>
        </p:nvPicPr>
        <p:blipFill>
          <a:blip r:embed="rId3">
            <a:alphaModFix/>
          </a:blip>
          <a:stretch>
            <a:fillRect/>
          </a:stretch>
        </p:blipFill>
        <p:spPr>
          <a:xfrm>
            <a:off x="658975" y="1536625"/>
            <a:ext cx="7804080" cy="4398400"/>
          </a:xfrm>
          <a:prstGeom prst="rect">
            <a:avLst/>
          </a:prstGeom>
          <a:noFill/>
          <a:ln>
            <a:noFill/>
          </a:ln>
        </p:spPr>
      </p:pic>
      <p:pic>
        <p:nvPicPr>
          <p:cNvPr id="68" name="Google Shape;68;p15"/>
          <p:cNvPicPr preferRelativeResize="0"/>
          <p:nvPr/>
        </p:nvPicPr>
        <p:blipFill>
          <a:blip r:embed="rId4">
            <a:alphaModFix/>
          </a:blip>
          <a:stretch>
            <a:fillRect/>
          </a:stretch>
        </p:blipFill>
        <p:spPr>
          <a:xfrm>
            <a:off x="6655108" y="5171524"/>
            <a:ext cx="1807942" cy="76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Until one day...</a:t>
            </a:r>
            <a:endParaRPr/>
          </a:p>
        </p:txBody>
      </p:sp>
      <p:pic>
        <p:nvPicPr>
          <p:cNvPr id="74" name="Google Shape;74;p16"/>
          <p:cNvPicPr preferRelativeResize="0"/>
          <p:nvPr/>
        </p:nvPicPr>
        <p:blipFill>
          <a:blip r:embed="rId3">
            <a:alphaModFix/>
          </a:blip>
          <a:stretch>
            <a:fillRect/>
          </a:stretch>
        </p:blipFill>
        <p:spPr>
          <a:xfrm>
            <a:off x="5498550" y="1356875"/>
            <a:ext cx="3333750" cy="4962525"/>
          </a:xfrm>
          <a:prstGeom prst="rect">
            <a:avLst/>
          </a:prstGeom>
          <a:noFill/>
          <a:ln>
            <a:noFill/>
          </a:ln>
        </p:spPr>
      </p:pic>
      <p:pic>
        <p:nvPicPr>
          <p:cNvPr id="75" name="Google Shape;75;p16"/>
          <p:cNvPicPr preferRelativeResize="0"/>
          <p:nvPr/>
        </p:nvPicPr>
        <p:blipFill>
          <a:blip r:embed="rId4">
            <a:alphaModFix/>
          </a:blip>
          <a:stretch>
            <a:fillRect/>
          </a:stretch>
        </p:blipFill>
        <p:spPr>
          <a:xfrm>
            <a:off x="311700" y="1356875"/>
            <a:ext cx="4771549" cy="2867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because of this...</a:t>
            </a:r>
            <a:endParaRPr/>
          </a:p>
        </p:txBody>
      </p:sp>
      <p:sp>
        <p:nvSpPr>
          <p:cNvPr id="81" name="Google Shape;81;p17"/>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82" name="Google Shape;82;p17"/>
          <p:cNvPicPr preferRelativeResize="0"/>
          <p:nvPr/>
        </p:nvPicPr>
        <p:blipFill>
          <a:blip r:embed="rId3">
            <a:alphaModFix/>
          </a:blip>
          <a:stretch>
            <a:fillRect/>
          </a:stretch>
        </p:blipFill>
        <p:spPr>
          <a:xfrm>
            <a:off x="311700" y="1536625"/>
            <a:ext cx="2628900" cy="1971669"/>
          </a:xfrm>
          <a:prstGeom prst="rect">
            <a:avLst/>
          </a:prstGeom>
          <a:noFill/>
          <a:ln>
            <a:noFill/>
          </a:ln>
        </p:spPr>
      </p:pic>
      <p:pic>
        <p:nvPicPr>
          <p:cNvPr id="83" name="Google Shape;83;p17"/>
          <p:cNvPicPr preferRelativeResize="0"/>
          <p:nvPr/>
        </p:nvPicPr>
        <p:blipFill>
          <a:blip r:embed="rId4">
            <a:alphaModFix/>
          </a:blip>
          <a:stretch>
            <a:fillRect/>
          </a:stretch>
        </p:blipFill>
        <p:spPr>
          <a:xfrm>
            <a:off x="3395663" y="2719388"/>
            <a:ext cx="2657475" cy="1724025"/>
          </a:xfrm>
          <a:prstGeom prst="rect">
            <a:avLst/>
          </a:prstGeom>
          <a:noFill/>
          <a:ln>
            <a:noFill/>
          </a:ln>
        </p:spPr>
      </p:pic>
      <p:pic>
        <p:nvPicPr>
          <p:cNvPr id="84" name="Google Shape;84;p17"/>
          <p:cNvPicPr preferRelativeResize="0"/>
          <p:nvPr/>
        </p:nvPicPr>
        <p:blipFill>
          <a:blip r:embed="rId5">
            <a:alphaModFix/>
          </a:blip>
          <a:stretch>
            <a:fillRect/>
          </a:stretch>
        </p:blipFill>
        <p:spPr>
          <a:xfrm>
            <a:off x="311700" y="4104025"/>
            <a:ext cx="2628900" cy="2133600"/>
          </a:xfrm>
          <a:prstGeom prst="rect">
            <a:avLst/>
          </a:prstGeom>
          <a:noFill/>
          <a:ln>
            <a:noFill/>
          </a:ln>
        </p:spPr>
      </p:pic>
      <p:pic>
        <p:nvPicPr>
          <p:cNvPr id="85" name="Google Shape;85;p17"/>
          <p:cNvPicPr preferRelativeResize="0"/>
          <p:nvPr/>
        </p:nvPicPr>
        <p:blipFill>
          <a:blip r:embed="rId6">
            <a:alphaModFix/>
          </a:blip>
          <a:stretch>
            <a:fillRect/>
          </a:stretch>
        </p:blipFill>
        <p:spPr>
          <a:xfrm>
            <a:off x="6053150" y="1536625"/>
            <a:ext cx="2781300" cy="1562100"/>
          </a:xfrm>
          <a:prstGeom prst="rect">
            <a:avLst/>
          </a:prstGeom>
          <a:noFill/>
          <a:ln>
            <a:noFill/>
          </a:ln>
        </p:spPr>
      </p:pic>
      <p:pic>
        <p:nvPicPr>
          <p:cNvPr id="86" name="Google Shape;86;p17"/>
          <p:cNvPicPr preferRelativeResize="0"/>
          <p:nvPr/>
        </p:nvPicPr>
        <p:blipFill>
          <a:blip r:embed="rId7">
            <a:alphaModFix/>
          </a:blip>
          <a:stretch>
            <a:fillRect/>
          </a:stretch>
        </p:blipFill>
        <p:spPr>
          <a:xfrm>
            <a:off x="6053153" y="4960379"/>
            <a:ext cx="2781300" cy="12772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because of this...</a:t>
            </a:r>
            <a:endParaRPr/>
          </a:p>
        </p:txBody>
      </p:sp>
      <p:pic>
        <p:nvPicPr>
          <p:cNvPr id="92" name="Google Shape;92;p18"/>
          <p:cNvPicPr preferRelativeResize="0"/>
          <p:nvPr/>
        </p:nvPicPr>
        <p:blipFill>
          <a:blip r:embed="rId3">
            <a:alphaModFix/>
          </a:blip>
          <a:stretch>
            <a:fillRect/>
          </a:stretch>
        </p:blipFill>
        <p:spPr>
          <a:xfrm>
            <a:off x="2465463" y="2058797"/>
            <a:ext cx="4213075" cy="3510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Until finally...</a:t>
            </a:r>
            <a:endParaRPr/>
          </a:p>
        </p:txBody>
      </p:sp>
      <p:pic>
        <p:nvPicPr>
          <p:cNvPr id="98" name="Google Shape;98;p19"/>
          <p:cNvPicPr preferRelativeResize="0"/>
          <p:nvPr/>
        </p:nvPicPr>
        <p:blipFill>
          <a:blip r:embed="rId3">
            <a:alphaModFix/>
          </a:blip>
          <a:stretch>
            <a:fillRect/>
          </a:stretch>
        </p:blipFill>
        <p:spPr>
          <a:xfrm>
            <a:off x="1154125" y="2196513"/>
            <a:ext cx="6835749" cy="3235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ever since that day…</a:t>
            </a:r>
            <a:endParaRPr/>
          </a:p>
        </p:txBody>
      </p:sp>
      <p:pic>
        <p:nvPicPr>
          <p:cNvPr id="104" name="Google Shape;104;p20"/>
          <p:cNvPicPr preferRelativeResize="0"/>
          <p:nvPr/>
        </p:nvPicPr>
        <p:blipFill>
          <a:blip r:embed="rId3">
            <a:alphaModFix/>
          </a:blip>
          <a:stretch>
            <a:fillRect/>
          </a:stretch>
        </p:blipFill>
        <p:spPr>
          <a:xfrm>
            <a:off x="2425975" y="1937300"/>
            <a:ext cx="4023100" cy="2260975"/>
          </a:xfrm>
          <a:prstGeom prst="rect">
            <a:avLst/>
          </a:prstGeom>
          <a:noFill/>
          <a:ln>
            <a:noFill/>
          </a:ln>
        </p:spPr>
      </p:pic>
      <p:pic>
        <p:nvPicPr>
          <p:cNvPr id="105" name="Google Shape;105;p20"/>
          <p:cNvPicPr preferRelativeResize="0"/>
          <p:nvPr/>
        </p:nvPicPr>
        <p:blipFill>
          <a:blip r:embed="rId4">
            <a:alphaModFix/>
          </a:blip>
          <a:stretch>
            <a:fillRect/>
          </a:stretch>
        </p:blipFill>
        <p:spPr>
          <a:xfrm>
            <a:off x="228600" y="1509267"/>
            <a:ext cx="1885950" cy="2369737"/>
          </a:xfrm>
          <a:prstGeom prst="rect">
            <a:avLst/>
          </a:prstGeom>
          <a:noFill/>
          <a:ln>
            <a:noFill/>
          </a:ln>
        </p:spPr>
      </p:pic>
      <p:pic>
        <p:nvPicPr>
          <p:cNvPr id="106" name="Google Shape;106;p20"/>
          <p:cNvPicPr preferRelativeResize="0"/>
          <p:nvPr/>
        </p:nvPicPr>
        <p:blipFill>
          <a:blip r:embed="rId5">
            <a:alphaModFix/>
          </a:blip>
          <a:stretch>
            <a:fillRect/>
          </a:stretch>
        </p:blipFill>
        <p:spPr>
          <a:xfrm>
            <a:off x="6662475" y="823477"/>
            <a:ext cx="2252925" cy="2369725"/>
          </a:xfrm>
          <a:prstGeom prst="rect">
            <a:avLst/>
          </a:prstGeom>
          <a:noFill/>
          <a:ln>
            <a:noFill/>
          </a:ln>
        </p:spPr>
      </p:pic>
      <p:pic>
        <p:nvPicPr>
          <p:cNvPr id="107" name="Google Shape;107;p20"/>
          <p:cNvPicPr preferRelativeResize="0"/>
          <p:nvPr/>
        </p:nvPicPr>
        <p:blipFill>
          <a:blip r:embed="rId6">
            <a:alphaModFix/>
          </a:blip>
          <a:stretch>
            <a:fillRect/>
          </a:stretch>
        </p:blipFill>
        <p:spPr>
          <a:xfrm>
            <a:off x="228600" y="4691054"/>
            <a:ext cx="2657758" cy="1785946"/>
          </a:xfrm>
          <a:prstGeom prst="rect">
            <a:avLst/>
          </a:prstGeom>
          <a:noFill/>
          <a:ln>
            <a:noFill/>
          </a:ln>
        </p:spPr>
      </p:pic>
      <p:pic>
        <p:nvPicPr>
          <p:cNvPr id="108" name="Google Shape;108;p20"/>
          <p:cNvPicPr preferRelativeResize="0"/>
          <p:nvPr/>
        </p:nvPicPr>
        <p:blipFill>
          <a:blip r:embed="rId7">
            <a:alphaModFix/>
          </a:blip>
          <a:stretch>
            <a:fillRect/>
          </a:stretch>
        </p:blipFill>
        <p:spPr>
          <a:xfrm>
            <a:off x="6233487" y="4462454"/>
            <a:ext cx="2675019" cy="1785946"/>
          </a:xfrm>
          <a:prstGeom prst="rect">
            <a:avLst/>
          </a:prstGeom>
          <a:noFill/>
          <a:ln>
            <a:noFill/>
          </a:ln>
        </p:spPr>
      </p:pic>
      <p:pic>
        <p:nvPicPr>
          <p:cNvPr id="109" name="Google Shape;109;p20"/>
          <p:cNvPicPr preferRelativeResize="0"/>
          <p:nvPr/>
        </p:nvPicPr>
        <p:blipFill>
          <a:blip r:embed="rId8">
            <a:alphaModFix/>
          </a:blip>
          <a:stretch>
            <a:fillRect/>
          </a:stretch>
        </p:blipFill>
        <p:spPr>
          <a:xfrm>
            <a:off x="2056275" y="4783925"/>
            <a:ext cx="4762500" cy="19050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1288</Words>
  <Application>Microsoft Office PowerPoint</Application>
  <PresentationFormat>On-screen Show (4:3)</PresentationFormat>
  <Paragraphs>102</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Simple Light</vt:lpstr>
      <vt:lpstr>PowerPoint Presentation</vt:lpstr>
      <vt:lpstr>PowerPoint Presentation</vt:lpstr>
      <vt:lpstr>Once upon a time</vt:lpstr>
      <vt:lpstr>And every day…</vt:lpstr>
      <vt:lpstr>Until one day...</vt:lpstr>
      <vt:lpstr>And because of this...</vt:lpstr>
      <vt:lpstr>And because of this...</vt:lpstr>
      <vt:lpstr>Until finally...</vt:lpstr>
      <vt:lpstr>And ever since that day…</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Craig Fleischman</cp:lastModifiedBy>
  <cp:revision>2</cp:revision>
  <dcterms:modified xsi:type="dcterms:W3CDTF">2020-01-16T09:06:42Z</dcterms:modified>
</cp:coreProperties>
</file>